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22"/>
  </p:notesMasterIdLst>
  <p:handoutMasterIdLst>
    <p:handoutMasterId r:id="rId23"/>
  </p:handoutMasterIdLst>
  <p:sldIdLst>
    <p:sldId id="642" r:id="rId2"/>
    <p:sldId id="380" r:id="rId3"/>
    <p:sldId id="649" r:id="rId4"/>
    <p:sldId id="657" r:id="rId5"/>
    <p:sldId id="652" r:id="rId6"/>
    <p:sldId id="662" r:id="rId7"/>
    <p:sldId id="663" r:id="rId8"/>
    <p:sldId id="654" r:id="rId9"/>
    <p:sldId id="664" r:id="rId10"/>
    <p:sldId id="665" r:id="rId11"/>
    <p:sldId id="668" r:id="rId12"/>
    <p:sldId id="659" r:id="rId13"/>
    <p:sldId id="660" r:id="rId14"/>
    <p:sldId id="661" r:id="rId15"/>
    <p:sldId id="669" r:id="rId16"/>
    <p:sldId id="670" r:id="rId17"/>
    <p:sldId id="666" r:id="rId18"/>
    <p:sldId id="667" r:id="rId19"/>
    <p:sldId id="650" r:id="rId20"/>
    <p:sldId id="635" r:id="rId21"/>
  </p:sldIdLst>
  <p:sldSz cx="12196763" cy="6858000"/>
  <p:notesSz cx="6858000" cy="9144000"/>
  <p:embeddedFontLst>
    <p:embeddedFont>
      <p:font typeface="微软雅黑" panose="020B0503020204020204" pitchFamily="34" charset="-122"/>
      <p:regular r:id="rId24"/>
      <p:bold r:id="rId25"/>
    </p:embeddedFont>
    <p:embeddedFont>
      <p:font typeface="华文中宋" panose="02010600040101010101" pitchFamily="2" charset="-122"/>
      <p:regular r:id="rId26"/>
    </p:embeddedFont>
    <p:embeddedFont>
      <p:font typeface="方正小标宋简体" panose="02010600030101010101" charset="-122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2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2E25"/>
    <a:srgbClr val="BB231B"/>
    <a:srgbClr val="781E19"/>
    <a:srgbClr val="FFB13F"/>
    <a:srgbClr val="EA8B00"/>
    <a:srgbClr val="F8F8F8"/>
    <a:srgbClr val="AF2019"/>
    <a:srgbClr val="C2241C"/>
    <a:srgbClr val="A9BECB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41" autoAdjust="0"/>
    <p:restoredTop sz="49635" autoAdjust="0"/>
  </p:normalViewPr>
  <p:slideViewPr>
    <p:cSldViewPr snapToObjects="1">
      <p:cViewPr varScale="1">
        <p:scale>
          <a:sx n="73" d="100"/>
          <a:sy n="73" d="100"/>
        </p:scale>
        <p:origin x="78" y="960"/>
      </p:cViewPr>
      <p:guideLst>
        <p:guide orient="horz" pos="2142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1" d="100"/>
          <a:sy n="81" d="100"/>
        </p:scale>
        <p:origin x="-208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A66804-583B-42BE-962B-441699487C40}" type="datetimeFigureOut">
              <a:rPr lang="zh-CN" altLang="en-US" smtClean="0"/>
              <a:t>2020/4/13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0FDFD-A5D4-42F3-BCC8-12887DAA73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8219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zh-CN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B9EEDA17-7CE7-49CA-897E-A1888A19DA62}" type="datetimeFigureOut">
              <a:rPr lang="zh-CN" altLang="en-US"/>
              <a:pPr/>
              <a:t>2020/4/13</a:t>
            </a:fld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CE1689F0-D8FB-450F-A36F-553F26501FEE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1610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210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60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954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2324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41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994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6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0993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3896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798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23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64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192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765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49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085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63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734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auto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14005" y="2420888"/>
            <a:ext cx="6334125" cy="863600"/>
          </a:xfrm>
        </p:spPr>
        <p:txBody>
          <a:bodyPr/>
          <a:lstStyle>
            <a:lvl1pPr algn="ctr">
              <a:defRPr sz="3600"/>
            </a:lvl1pPr>
          </a:lstStyle>
          <a:p>
            <a:pPr lvl="0"/>
            <a:r>
              <a:rPr lang="zh-CN" noProof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15593" y="3500388"/>
            <a:ext cx="6335712" cy="6477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pPr lvl="0"/>
            <a:r>
              <a:rPr lang="zh-CN" noProof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70511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5937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963" y="908050"/>
            <a:ext cx="2743200" cy="52181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908050"/>
            <a:ext cx="8081963" cy="521811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2807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ECLOGO-eff-0-1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6913" y="2886609"/>
            <a:ext cx="1060349" cy="79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PPECLOGO-eff-0-2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30462" y="2758265"/>
            <a:ext cx="1096814" cy="83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PECLOGO-eff-0-3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0451" y="1447779"/>
            <a:ext cx="3013731" cy="237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PPECLOGO-eff-0-1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7436" y="3771071"/>
            <a:ext cx="524127" cy="39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PPECLOGO-eff-0-1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6340" y="2904246"/>
            <a:ext cx="401158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PPECLOGO-eff-0-2"/>
          <p:cNvPicPr>
            <a:picLocks noChangeAspect="1"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7817" y="2574149"/>
            <a:ext cx="981731" cy="75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PPECLOGO-eff-5-4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1942" y="3206628"/>
            <a:ext cx="1477636" cy="112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PPECLOGO-eff-5-2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52404" y="3446014"/>
            <a:ext cx="1834444" cy="143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PPECLOGO-eff-5-4"/>
          <p:cNvPicPr>
            <a:picLocks noChangeAspect="1" noChangeArrowheads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86102" y="2725338"/>
            <a:ext cx="1116794" cy="85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PPECLOGO-eff-0-1"/>
          <p:cNvPicPr>
            <a:picLocks noChangeAspect="1" noChangeArrowheads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42800" y="3624920"/>
            <a:ext cx="522112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PPECLOGO-eff-0-1"/>
          <p:cNvPicPr>
            <a:picLocks noChangeAspect="1" noChangeArrowheads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54880" y="2365000"/>
            <a:ext cx="522110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PPECLOGO-eff2-1-2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4437" y="2795894"/>
            <a:ext cx="1697365" cy="142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83626" y="2785815"/>
            <a:ext cx="437445" cy="36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PPECLOGO-eff2-1-4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9340" y="3325061"/>
            <a:ext cx="703540" cy="58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39008" y="2909285"/>
            <a:ext cx="360841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44990" y="3446013"/>
            <a:ext cx="282222" cy="23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86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rAng="0" ptsTypes="">
                                      <p:cBhvr>
                                        <p:cTn id="39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-0.31632 3.33333E-6 " pathEditMode="relative" rAng="0" ptsTypes="AA">
                                      <p:cBhvr>
                                        <p:cTn id="41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16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4 -1.85185E-6 L -0.46684 -1.85185E-6 " pathEditMode="relative" rAng="0" ptsTypes="AA">
                                      <p:cBhvr>
                                        <p:cTn id="43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94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19531 1.11111E-6 " pathEditMode="relative" rAng="0" ptsTypes="AA">
                                      <p:cBhvr>
                                        <p:cTn id="45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4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-0.43594 2.59259E-6 " pathEditMode="relative" rAng="0" ptsTypes="AA">
                                      <p:cBhvr>
                                        <p:cTn id="47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06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85185E-6 L -0.33577 -1.85185E-6 " pathEditMode="relative" rAng="0" ptsTypes="AA">
                                      <p:cBhvr>
                                        <p:cTn id="49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88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1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0.43906 2.59259E-6 " pathEditMode="relative" rAng="0" ptsTypes="AA">
                                      <p:cBhvr>
                                        <p:cTn id="55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44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0.62813 2.96296E-6 " pathEditMode="relative" rAng="0" ptsTypes="AA">
                                      <p:cBhvr>
                                        <p:cTn id="57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06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0.42465 -2.96296E-6 " pathEditMode="relative" rAng="0" ptsTypes="AA">
                                      <p:cBhvr>
                                        <p:cTn id="59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3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53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53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53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2671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637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637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1379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17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3788" y="1600200"/>
            <a:ext cx="54133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4175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756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9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013" y="1535113"/>
            <a:ext cx="539115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013" y="2174875"/>
            <a:ext cx="539115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8669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9879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378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320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8850" y="273050"/>
            <a:ext cx="681831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320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0654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775" y="4800600"/>
            <a:ext cx="731837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775" y="612775"/>
            <a:ext cx="73183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775" y="5367338"/>
            <a:ext cx="73183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8143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41797" y="590550"/>
            <a:ext cx="10513168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41797" y="1600201"/>
            <a:ext cx="10513168" cy="4277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3702478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1" r:id="rId12"/>
  </p:sldLayoutIdLst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  <p:txStyles>
    <p:titleStyle>
      <a:lvl1pPr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2"/>
          </a:solidFill>
          <a:latin typeface="+mn-lt"/>
          <a:ea typeface="仿宋_GB2312" pitchFamily="49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ctrTitle" idx="4294967295"/>
          </p:nvPr>
        </p:nvSpPr>
        <p:spPr>
          <a:xfrm>
            <a:off x="949809" y="1543464"/>
            <a:ext cx="10441160" cy="1793868"/>
          </a:xfrm>
          <a:effectLst/>
        </p:spPr>
        <p:txBody>
          <a:bodyPr/>
          <a:lstStyle/>
          <a:p>
            <a:pPr algn="ctr">
              <a:lnSpc>
                <a:spcPct val="200000"/>
              </a:lnSpc>
            </a:pPr>
            <a:r>
              <a:rPr lang="zh-CN" altLang="en-US" sz="3600" b="1" dirty="0">
                <a:solidFill>
                  <a:schemeClr val="accent5"/>
                </a:solidFill>
                <a:latin typeface="+mj-ea"/>
              </a:rPr>
              <a:t>香港粗菜馆在线订座系统开发</a:t>
            </a:r>
            <a:r>
              <a:rPr lang="en-US" altLang="zh-CN" sz="3600" b="1" dirty="0" smtClean="0">
                <a:solidFill>
                  <a:schemeClr val="accent5"/>
                </a:solidFill>
                <a:latin typeface="+mj-ea"/>
              </a:rPr>
              <a:t/>
            </a:r>
            <a:br>
              <a:rPr lang="en-US" altLang="zh-CN" sz="3600" b="1" dirty="0" smtClean="0">
                <a:solidFill>
                  <a:schemeClr val="accent5"/>
                </a:solidFill>
                <a:latin typeface="+mj-ea"/>
              </a:rPr>
            </a:br>
            <a:endParaRPr lang="zh-CN" sz="3600" b="1" dirty="0">
              <a:solidFill>
                <a:schemeClr val="accent5"/>
              </a:solidFill>
              <a:latin typeface="+mj-ea"/>
            </a:endParaRPr>
          </a:p>
        </p:txBody>
      </p:sp>
      <p:sp>
        <p:nvSpPr>
          <p:cNvPr id="28" name="TextBox 35">
            <a:extLst>
              <a:ext uri="{FF2B5EF4-FFF2-40B4-BE49-F238E27FC236}">
                <a16:creationId xmlns:a16="http://schemas.microsoft.com/office/drawing/2014/main" id="{935586C8-93C2-44F1-B622-FD57422F6E92}"/>
              </a:ext>
            </a:extLst>
          </p:cNvPr>
          <p:cNvSpPr txBox="1"/>
          <p:nvPr/>
        </p:nvSpPr>
        <p:spPr>
          <a:xfrm>
            <a:off x="6458421" y="3875097"/>
            <a:ext cx="3744415" cy="510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accent5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卓越软件</a:t>
            </a:r>
            <a:r>
              <a:rPr lang="en-US" altLang="zh-CN" sz="2000" dirty="0">
                <a:solidFill>
                  <a:schemeClr val="accent5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1602	</a:t>
            </a:r>
            <a:r>
              <a:rPr lang="zh-CN" altLang="en-US" sz="2000" b="1" dirty="0" smtClean="0">
                <a:solidFill>
                  <a:schemeClr val="accent5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马希磊</a:t>
            </a:r>
            <a:endParaRPr lang="en-US" altLang="zh-CN" sz="2000" b="1" dirty="0">
              <a:solidFill>
                <a:schemeClr val="accent5"/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sp>
        <p:nvSpPr>
          <p:cNvPr id="15" name="TextBox 35">
            <a:extLst>
              <a:ext uri="{FF2B5EF4-FFF2-40B4-BE49-F238E27FC236}">
                <a16:creationId xmlns:a16="http://schemas.microsoft.com/office/drawing/2014/main" id="{EFFFF0BB-D781-47BD-B662-FA471FAB904A}"/>
              </a:ext>
            </a:extLst>
          </p:cNvPr>
          <p:cNvSpPr txBox="1"/>
          <p:nvPr/>
        </p:nvSpPr>
        <p:spPr>
          <a:xfrm>
            <a:off x="7582534" y="5373216"/>
            <a:ext cx="374441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accent5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2020. 4. </a:t>
            </a:r>
            <a:r>
              <a:rPr lang="en-US" altLang="zh-CN" smtClean="0">
                <a:solidFill>
                  <a:schemeClr val="accent5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14</a:t>
            </a:r>
            <a:endParaRPr lang="en-US" altLang="zh-CN" dirty="0">
              <a:solidFill>
                <a:schemeClr val="accent5"/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AB86E03-CE78-4AD3-9C00-A2539BF6D0F9}"/>
              </a:ext>
            </a:extLst>
          </p:cNvPr>
          <p:cNvSpPr/>
          <p:nvPr/>
        </p:nvSpPr>
        <p:spPr>
          <a:xfrm>
            <a:off x="6938019" y="2652919"/>
            <a:ext cx="29767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5"/>
                </a:solidFill>
                <a:latin typeface="+mj-ea"/>
              </a:rPr>
              <a:t>—— </a:t>
            </a:r>
            <a:r>
              <a:rPr lang="zh-CN" altLang="en-US" b="1" dirty="0">
                <a:solidFill>
                  <a:schemeClr val="accent5"/>
                </a:solidFill>
                <a:latin typeface="+mj-ea"/>
              </a:rPr>
              <a:t>毕业设计中期答辩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26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0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/>
          <p:cNvSpPr txBox="1"/>
          <p:nvPr/>
        </p:nvSpPr>
        <p:spPr>
          <a:xfrm>
            <a:off x="477741" y="15902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微软雅黑"/>
                <a:ea typeface="微软雅黑"/>
              </a:rPr>
              <a:t>课题内容</a:t>
            </a:r>
          </a:p>
        </p:txBody>
      </p:sp>
      <p:sp>
        <p:nvSpPr>
          <p:cNvPr id="82" name="Freeform 6"/>
          <p:cNvSpPr>
            <a:spLocks/>
          </p:cNvSpPr>
          <p:nvPr/>
        </p:nvSpPr>
        <p:spPr bwMode="auto">
          <a:xfrm flipH="1">
            <a:off x="0" y="2165425"/>
            <a:ext cx="265770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0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4" name="Freeform 6"/>
          <p:cNvSpPr>
            <a:spLocks/>
          </p:cNvSpPr>
          <p:nvPr/>
        </p:nvSpPr>
        <p:spPr bwMode="auto">
          <a:xfrm flipH="1">
            <a:off x="11929871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5BC5B07-15DB-4066-896A-9A963080F520}"/>
              </a:ext>
            </a:extLst>
          </p:cNvPr>
          <p:cNvSpPr/>
          <p:nvPr/>
        </p:nvSpPr>
        <p:spPr>
          <a:xfrm>
            <a:off x="553765" y="764704"/>
            <a:ext cx="4824536" cy="580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购物车</a:t>
            </a:r>
            <a:endParaRPr lang="zh-CN" altLang="en-US" sz="2400" b="1" dirty="0">
              <a:solidFill>
                <a:schemeClr val="accent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49" y="1772816"/>
            <a:ext cx="11304762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87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/>
          <p:cNvSpPr txBox="1"/>
          <p:nvPr/>
        </p:nvSpPr>
        <p:spPr>
          <a:xfrm>
            <a:off x="477741" y="15902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微软雅黑"/>
                <a:ea typeface="微软雅黑"/>
              </a:rPr>
              <a:t>课题内容</a:t>
            </a:r>
          </a:p>
        </p:txBody>
      </p:sp>
      <p:sp>
        <p:nvSpPr>
          <p:cNvPr id="82" name="Freeform 6"/>
          <p:cNvSpPr>
            <a:spLocks/>
          </p:cNvSpPr>
          <p:nvPr/>
        </p:nvSpPr>
        <p:spPr bwMode="auto">
          <a:xfrm flipH="1">
            <a:off x="0" y="2165425"/>
            <a:ext cx="265770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0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4" name="Freeform 6"/>
          <p:cNvSpPr>
            <a:spLocks/>
          </p:cNvSpPr>
          <p:nvPr/>
        </p:nvSpPr>
        <p:spPr bwMode="auto">
          <a:xfrm flipH="1">
            <a:off x="11929871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5BC5B07-15DB-4066-896A-9A963080F520}"/>
              </a:ext>
            </a:extLst>
          </p:cNvPr>
          <p:cNvSpPr/>
          <p:nvPr/>
        </p:nvSpPr>
        <p:spPr>
          <a:xfrm>
            <a:off x="553765" y="764704"/>
            <a:ext cx="4824536" cy="580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倒计时提醒</a:t>
            </a:r>
            <a:endParaRPr lang="zh-CN" altLang="en-US" sz="2400" b="1" dirty="0">
              <a:solidFill>
                <a:schemeClr val="accent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16" y="2165425"/>
            <a:ext cx="11323809" cy="3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/>
          <p:cNvSpPr txBox="1"/>
          <p:nvPr/>
        </p:nvSpPr>
        <p:spPr>
          <a:xfrm>
            <a:off x="477741" y="15902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微软雅黑"/>
                <a:ea typeface="微软雅黑"/>
              </a:rPr>
              <a:t>课题内容</a:t>
            </a:r>
          </a:p>
        </p:txBody>
      </p:sp>
      <p:sp>
        <p:nvSpPr>
          <p:cNvPr id="82" name="Freeform 6"/>
          <p:cNvSpPr>
            <a:spLocks/>
          </p:cNvSpPr>
          <p:nvPr/>
        </p:nvSpPr>
        <p:spPr bwMode="auto">
          <a:xfrm flipH="1">
            <a:off x="0" y="2165425"/>
            <a:ext cx="265770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0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4" name="Freeform 6"/>
          <p:cNvSpPr>
            <a:spLocks/>
          </p:cNvSpPr>
          <p:nvPr/>
        </p:nvSpPr>
        <p:spPr bwMode="auto">
          <a:xfrm flipH="1">
            <a:off x="11929871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5BC5B07-15DB-4066-896A-9A963080F520}"/>
              </a:ext>
            </a:extLst>
          </p:cNvPr>
          <p:cNvSpPr/>
          <p:nvPr/>
        </p:nvSpPr>
        <p:spPr>
          <a:xfrm>
            <a:off x="553765" y="764704"/>
            <a:ext cx="4824536" cy="580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上传菜品</a:t>
            </a:r>
            <a:endParaRPr lang="zh-CN" altLang="en-US" sz="2400" b="1" dirty="0">
              <a:solidFill>
                <a:schemeClr val="accent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885" y="1844824"/>
            <a:ext cx="8104762" cy="464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25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/>
          <p:cNvSpPr txBox="1"/>
          <p:nvPr/>
        </p:nvSpPr>
        <p:spPr>
          <a:xfrm>
            <a:off x="477741" y="15902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微软雅黑"/>
                <a:ea typeface="微软雅黑"/>
              </a:rPr>
              <a:t>课题内容</a:t>
            </a:r>
          </a:p>
        </p:txBody>
      </p:sp>
      <p:sp>
        <p:nvSpPr>
          <p:cNvPr id="82" name="Freeform 6"/>
          <p:cNvSpPr>
            <a:spLocks/>
          </p:cNvSpPr>
          <p:nvPr/>
        </p:nvSpPr>
        <p:spPr bwMode="auto">
          <a:xfrm flipH="1">
            <a:off x="0" y="2165425"/>
            <a:ext cx="265770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0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4" name="Freeform 6"/>
          <p:cNvSpPr>
            <a:spLocks/>
          </p:cNvSpPr>
          <p:nvPr/>
        </p:nvSpPr>
        <p:spPr bwMode="auto">
          <a:xfrm flipH="1">
            <a:off x="11929871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5BC5B07-15DB-4066-896A-9A963080F520}"/>
              </a:ext>
            </a:extLst>
          </p:cNvPr>
          <p:cNvSpPr/>
          <p:nvPr/>
        </p:nvSpPr>
        <p:spPr>
          <a:xfrm>
            <a:off x="553765" y="764704"/>
            <a:ext cx="4824536" cy="580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管理菜品</a:t>
            </a:r>
            <a:endParaRPr lang="zh-CN" altLang="en-US" sz="2400" b="1" dirty="0">
              <a:solidFill>
                <a:schemeClr val="accent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49" y="1964101"/>
            <a:ext cx="10316645" cy="347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2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/>
          <p:cNvSpPr txBox="1"/>
          <p:nvPr/>
        </p:nvSpPr>
        <p:spPr>
          <a:xfrm>
            <a:off x="477741" y="15902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微软雅黑"/>
                <a:ea typeface="微软雅黑"/>
              </a:rPr>
              <a:t>课题内容</a:t>
            </a:r>
          </a:p>
        </p:txBody>
      </p:sp>
      <p:sp>
        <p:nvSpPr>
          <p:cNvPr id="82" name="Freeform 6"/>
          <p:cNvSpPr>
            <a:spLocks/>
          </p:cNvSpPr>
          <p:nvPr/>
        </p:nvSpPr>
        <p:spPr bwMode="auto">
          <a:xfrm flipH="1">
            <a:off x="0" y="2165425"/>
            <a:ext cx="265770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0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4" name="Freeform 6"/>
          <p:cNvSpPr>
            <a:spLocks/>
          </p:cNvSpPr>
          <p:nvPr/>
        </p:nvSpPr>
        <p:spPr bwMode="auto">
          <a:xfrm flipH="1">
            <a:off x="11929871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5BC5B07-15DB-4066-896A-9A963080F520}"/>
              </a:ext>
            </a:extLst>
          </p:cNvPr>
          <p:cNvSpPr/>
          <p:nvPr/>
        </p:nvSpPr>
        <p:spPr>
          <a:xfrm>
            <a:off x="553765" y="764704"/>
            <a:ext cx="4824536" cy="580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订单管理</a:t>
            </a:r>
            <a:endParaRPr lang="zh-CN" altLang="en-US" sz="2400" b="1" dirty="0">
              <a:solidFill>
                <a:schemeClr val="accent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25" y="2420888"/>
            <a:ext cx="10733333" cy="2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0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/>
          <p:cNvSpPr txBox="1"/>
          <p:nvPr/>
        </p:nvSpPr>
        <p:spPr>
          <a:xfrm>
            <a:off x="477741" y="15902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微软雅黑"/>
                <a:ea typeface="微软雅黑"/>
              </a:rPr>
              <a:t>课题内容</a:t>
            </a:r>
          </a:p>
        </p:txBody>
      </p:sp>
      <p:sp>
        <p:nvSpPr>
          <p:cNvPr id="82" name="Freeform 6"/>
          <p:cNvSpPr>
            <a:spLocks/>
          </p:cNvSpPr>
          <p:nvPr/>
        </p:nvSpPr>
        <p:spPr bwMode="auto">
          <a:xfrm flipH="1">
            <a:off x="0" y="2165425"/>
            <a:ext cx="265770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0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4" name="Freeform 6"/>
          <p:cNvSpPr>
            <a:spLocks/>
          </p:cNvSpPr>
          <p:nvPr/>
        </p:nvSpPr>
        <p:spPr bwMode="auto">
          <a:xfrm flipH="1">
            <a:off x="11929871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4C4B5A7-3F41-4D6E-AB20-DCD5743E4C1F}"/>
              </a:ext>
            </a:extLst>
          </p:cNvPr>
          <p:cNvSpPr/>
          <p:nvPr/>
        </p:nvSpPr>
        <p:spPr>
          <a:xfrm>
            <a:off x="625773" y="672064"/>
            <a:ext cx="5904656" cy="580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 smtClean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销量统计</a:t>
            </a:r>
            <a:endParaRPr lang="zh-CN" altLang="en-US" sz="2400" b="1" dirty="0">
              <a:solidFill>
                <a:schemeClr val="accent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FC117BE-B09F-43B9-9999-8EF1E59C73F0}"/>
              </a:ext>
            </a:extLst>
          </p:cNvPr>
          <p:cNvSpPr/>
          <p:nvPr/>
        </p:nvSpPr>
        <p:spPr>
          <a:xfrm>
            <a:off x="3583583" y="1915143"/>
            <a:ext cx="4608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73" y="2165425"/>
            <a:ext cx="9019048" cy="4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76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/>
          <p:cNvSpPr txBox="1"/>
          <p:nvPr/>
        </p:nvSpPr>
        <p:spPr>
          <a:xfrm>
            <a:off x="477741" y="15902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微软雅黑"/>
                <a:ea typeface="微软雅黑"/>
              </a:rPr>
              <a:t>课题内容</a:t>
            </a:r>
          </a:p>
        </p:txBody>
      </p:sp>
      <p:sp>
        <p:nvSpPr>
          <p:cNvPr id="82" name="Freeform 6"/>
          <p:cNvSpPr>
            <a:spLocks/>
          </p:cNvSpPr>
          <p:nvPr/>
        </p:nvSpPr>
        <p:spPr bwMode="auto">
          <a:xfrm flipH="1">
            <a:off x="0" y="2165425"/>
            <a:ext cx="265770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0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4" name="Freeform 6"/>
          <p:cNvSpPr>
            <a:spLocks/>
          </p:cNvSpPr>
          <p:nvPr/>
        </p:nvSpPr>
        <p:spPr bwMode="auto">
          <a:xfrm flipH="1">
            <a:off x="11929871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4C4B5A7-3F41-4D6E-AB20-DCD5743E4C1F}"/>
              </a:ext>
            </a:extLst>
          </p:cNvPr>
          <p:cNvSpPr/>
          <p:nvPr/>
        </p:nvSpPr>
        <p:spPr>
          <a:xfrm>
            <a:off x="769789" y="995229"/>
            <a:ext cx="59046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销量统计</a:t>
            </a:r>
            <a:endParaRPr lang="zh-CN" altLang="en-US" sz="2400" b="1" dirty="0">
              <a:solidFill>
                <a:schemeClr val="accent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926" y="2185668"/>
            <a:ext cx="8828571" cy="4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7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/>
          <p:cNvSpPr txBox="1"/>
          <p:nvPr/>
        </p:nvSpPr>
        <p:spPr>
          <a:xfrm>
            <a:off x="477741" y="15902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微软雅黑"/>
                <a:ea typeface="微软雅黑"/>
              </a:rPr>
              <a:t>课题内容</a:t>
            </a:r>
          </a:p>
        </p:txBody>
      </p:sp>
      <p:sp>
        <p:nvSpPr>
          <p:cNvPr id="82" name="Freeform 6"/>
          <p:cNvSpPr>
            <a:spLocks/>
          </p:cNvSpPr>
          <p:nvPr/>
        </p:nvSpPr>
        <p:spPr bwMode="auto">
          <a:xfrm flipH="1">
            <a:off x="0" y="2165425"/>
            <a:ext cx="265770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0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4" name="Freeform 6"/>
          <p:cNvSpPr>
            <a:spLocks/>
          </p:cNvSpPr>
          <p:nvPr/>
        </p:nvSpPr>
        <p:spPr bwMode="auto">
          <a:xfrm flipH="1">
            <a:off x="11929871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5BC5B07-15DB-4066-896A-9A963080F520}"/>
              </a:ext>
            </a:extLst>
          </p:cNvPr>
          <p:cNvSpPr/>
          <p:nvPr/>
        </p:nvSpPr>
        <p:spPr>
          <a:xfrm>
            <a:off x="553765" y="764704"/>
            <a:ext cx="4824536" cy="580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用户性别统计</a:t>
            </a:r>
            <a:endParaRPr lang="zh-CN" altLang="en-US" sz="2400" b="1" dirty="0">
              <a:solidFill>
                <a:schemeClr val="accent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893" y="2165425"/>
            <a:ext cx="8047619" cy="3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2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/>
          <p:cNvSpPr txBox="1"/>
          <p:nvPr/>
        </p:nvSpPr>
        <p:spPr>
          <a:xfrm>
            <a:off x="477741" y="15902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微软雅黑"/>
                <a:ea typeface="微软雅黑"/>
              </a:rPr>
              <a:t>课题内容</a:t>
            </a:r>
          </a:p>
        </p:txBody>
      </p:sp>
      <p:sp>
        <p:nvSpPr>
          <p:cNvPr id="82" name="Freeform 6"/>
          <p:cNvSpPr>
            <a:spLocks/>
          </p:cNvSpPr>
          <p:nvPr/>
        </p:nvSpPr>
        <p:spPr bwMode="auto">
          <a:xfrm flipH="1">
            <a:off x="0" y="2165425"/>
            <a:ext cx="265770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0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4" name="Freeform 6"/>
          <p:cNvSpPr>
            <a:spLocks/>
          </p:cNvSpPr>
          <p:nvPr/>
        </p:nvSpPr>
        <p:spPr bwMode="auto">
          <a:xfrm flipH="1">
            <a:off x="11929871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5BC5B07-15DB-4066-896A-9A963080F520}"/>
              </a:ext>
            </a:extLst>
          </p:cNvPr>
          <p:cNvSpPr/>
          <p:nvPr/>
        </p:nvSpPr>
        <p:spPr>
          <a:xfrm>
            <a:off x="553765" y="764704"/>
            <a:ext cx="4824536" cy="580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用户登录注册</a:t>
            </a:r>
            <a:endParaRPr lang="zh-CN" altLang="en-US" sz="2400" b="1" dirty="0">
              <a:solidFill>
                <a:schemeClr val="accent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41" y="2850453"/>
            <a:ext cx="5342857" cy="33428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756" y="2850453"/>
            <a:ext cx="4680520" cy="334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/>
          <p:cNvSpPr txBox="1"/>
          <p:nvPr/>
        </p:nvSpPr>
        <p:spPr>
          <a:xfrm>
            <a:off x="477741" y="15902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微软雅黑"/>
                <a:ea typeface="微软雅黑"/>
              </a:rPr>
              <a:t>课题进展</a:t>
            </a:r>
          </a:p>
        </p:txBody>
      </p:sp>
      <p:sp>
        <p:nvSpPr>
          <p:cNvPr id="82" name="Freeform 6"/>
          <p:cNvSpPr>
            <a:spLocks/>
          </p:cNvSpPr>
          <p:nvPr/>
        </p:nvSpPr>
        <p:spPr bwMode="auto">
          <a:xfrm flipH="1">
            <a:off x="0" y="2165425"/>
            <a:ext cx="265770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0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4" name="Freeform 6"/>
          <p:cNvSpPr>
            <a:spLocks/>
          </p:cNvSpPr>
          <p:nvPr/>
        </p:nvSpPr>
        <p:spPr bwMode="auto">
          <a:xfrm flipH="1">
            <a:off x="11929871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D88D49E-B68E-4CDD-A2B4-C0E4C573F66F}"/>
              </a:ext>
            </a:extLst>
          </p:cNvPr>
          <p:cNvSpPr/>
          <p:nvPr/>
        </p:nvSpPr>
        <p:spPr>
          <a:xfrm>
            <a:off x="3760561" y="2045190"/>
            <a:ext cx="4531623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dirty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待完成的内容：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SzPct val="12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代码</a:t>
            </a:r>
            <a:r>
              <a:rPr lang="zh-CN" altLang="en-US" dirty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的整理</a:t>
            </a:r>
            <a:endParaRPr lang="en-US" altLang="zh-CN" dirty="0">
              <a:solidFill>
                <a:schemeClr val="accent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SzPct val="12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系统功能完善</a:t>
            </a:r>
            <a:endParaRPr lang="en-US" altLang="zh-CN" dirty="0" smtClean="0">
              <a:solidFill>
                <a:schemeClr val="accent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SzPct val="120000"/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到</a:t>
            </a:r>
            <a:r>
              <a:rPr lang="zh-CN" altLang="en-US" dirty="0" smtClean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号提醒与超时重排功能</a:t>
            </a:r>
            <a:endParaRPr lang="en-US" altLang="zh-CN" dirty="0" smtClean="0">
              <a:solidFill>
                <a:schemeClr val="accent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SzPct val="12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整理</a:t>
            </a:r>
            <a:r>
              <a:rPr lang="zh-CN" altLang="en-US" dirty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文献材料并进行论文撰写</a:t>
            </a:r>
            <a:endParaRPr lang="en-US" altLang="zh-CN" dirty="0">
              <a:solidFill>
                <a:schemeClr val="accent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17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/>
          <p:cNvSpPr txBox="1"/>
          <p:nvPr/>
        </p:nvSpPr>
        <p:spPr>
          <a:xfrm>
            <a:off x="477741" y="15902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微软雅黑"/>
                <a:ea typeface="微软雅黑"/>
              </a:rPr>
              <a:t>课题目标</a:t>
            </a:r>
          </a:p>
        </p:txBody>
      </p:sp>
      <p:sp>
        <p:nvSpPr>
          <p:cNvPr id="82" name="Freeform 6"/>
          <p:cNvSpPr>
            <a:spLocks/>
          </p:cNvSpPr>
          <p:nvPr/>
        </p:nvSpPr>
        <p:spPr bwMode="auto">
          <a:xfrm flipH="1">
            <a:off x="0" y="2165425"/>
            <a:ext cx="265770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0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4" name="Freeform 6"/>
          <p:cNvSpPr>
            <a:spLocks/>
          </p:cNvSpPr>
          <p:nvPr/>
        </p:nvSpPr>
        <p:spPr bwMode="auto">
          <a:xfrm flipH="1">
            <a:off x="11929871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1C9E95B-56AE-4F60-8C6F-2B3DC13D9CE8}"/>
              </a:ext>
            </a:extLst>
          </p:cNvPr>
          <p:cNvSpPr/>
          <p:nvPr/>
        </p:nvSpPr>
        <p:spPr>
          <a:xfrm>
            <a:off x="985813" y="2060848"/>
            <a:ext cx="816850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dirty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本课题的主要内容有：</a:t>
            </a:r>
            <a:endParaRPr lang="en-US" altLang="zh-CN" dirty="0">
              <a:solidFill>
                <a:schemeClr val="accent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endParaRPr lang="zh-CN" altLang="en-US" dirty="0">
              <a:solidFill>
                <a:schemeClr val="accent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en-US" dirty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提前订座，订餐，到号提醒</a:t>
            </a:r>
            <a:r>
              <a:rPr lang="zh-CN" altLang="en-US" dirty="0" smtClean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，评论</a:t>
            </a:r>
            <a:r>
              <a:rPr lang="zh-CN" altLang="en-US" dirty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打分等基本功</a:t>
            </a:r>
            <a:r>
              <a:rPr lang="zh-CN" altLang="en-US" dirty="0" smtClean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能。对</a:t>
            </a:r>
            <a:r>
              <a:rPr lang="zh-CN" altLang="en-US" dirty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部分数据集进行整理，实现数据可视化分析</a:t>
            </a:r>
            <a:endParaRPr lang="en-US" altLang="zh-CN" dirty="0">
              <a:solidFill>
                <a:schemeClr val="accent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en-US" dirty="0" smtClean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管理员</a:t>
            </a:r>
            <a:r>
              <a:rPr lang="zh-CN" altLang="en-US" dirty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可以通过后台管理界面对用户数据和订单进行修改和管理，统计分析</a:t>
            </a:r>
            <a:r>
              <a:rPr lang="zh-CN" altLang="en-US" dirty="0" smtClean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dirty="0" smtClean="0">
              <a:solidFill>
                <a:schemeClr val="accent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en-US" dirty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过号自动重排功能，合理调整各种用户等待时长。</a:t>
            </a:r>
            <a:endParaRPr lang="en-US" altLang="zh-CN" dirty="0">
              <a:solidFill>
                <a:schemeClr val="accent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586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 bwMode="auto">
          <a:xfrm>
            <a:off x="0" y="666517"/>
            <a:ext cx="257349" cy="608259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rgbClr val="C4261D"/>
              </a:solidFill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-1" y="666517"/>
            <a:ext cx="12196763" cy="608259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rgbClr val="C4261D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D0E0933-FC70-4FCA-96B7-6FA9FB6F73D0}"/>
              </a:ext>
            </a:extLst>
          </p:cNvPr>
          <p:cNvSpPr/>
          <p:nvPr/>
        </p:nvSpPr>
        <p:spPr>
          <a:xfrm>
            <a:off x="5595678" y="3136612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EA8B00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336724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/>
          <p:cNvSpPr txBox="1"/>
          <p:nvPr/>
        </p:nvSpPr>
        <p:spPr>
          <a:xfrm>
            <a:off x="477741" y="15902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微软雅黑"/>
                <a:ea typeface="微软雅黑"/>
              </a:rPr>
              <a:t>课题进展</a:t>
            </a:r>
          </a:p>
        </p:txBody>
      </p:sp>
      <p:sp>
        <p:nvSpPr>
          <p:cNvPr id="82" name="Freeform 6"/>
          <p:cNvSpPr>
            <a:spLocks/>
          </p:cNvSpPr>
          <p:nvPr/>
        </p:nvSpPr>
        <p:spPr bwMode="auto">
          <a:xfrm flipH="1">
            <a:off x="0" y="2165425"/>
            <a:ext cx="265770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0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4" name="Freeform 6"/>
          <p:cNvSpPr>
            <a:spLocks/>
          </p:cNvSpPr>
          <p:nvPr/>
        </p:nvSpPr>
        <p:spPr bwMode="auto">
          <a:xfrm flipH="1">
            <a:off x="11929871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1C9E95B-56AE-4F60-8C6F-2B3DC13D9CE8}"/>
              </a:ext>
            </a:extLst>
          </p:cNvPr>
          <p:cNvSpPr/>
          <p:nvPr/>
        </p:nvSpPr>
        <p:spPr>
          <a:xfrm>
            <a:off x="1489869" y="2165425"/>
            <a:ext cx="835292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dirty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已完成的内容</a:t>
            </a:r>
            <a:r>
              <a:rPr lang="zh-CN" altLang="en-US" dirty="0" smtClean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：</a:t>
            </a:r>
            <a:endParaRPr lang="en-US" altLang="zh-CN" dirty="0" smtClean="0">
              <a:solidFill>
                <a:schemeClr val="accent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dirty="0" smtClean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网站首页展示</a:t>
            </a:r>
            <a:endParaRPr lang="zh-CN" altLang="en-US" dirty="0">
              <a:solidFill>
                <a:schemeClr val="accent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SzPct val="120000"/>
              <a:buFont typeface="Wingdings" panose="05000000000000000000" pitchFamily="2" charset="2"/>
              <a:buChar char="ü"/>
            </a:pPr>
            <a:r>
              <a:rPr lang="zh-CN" altLang="en-US" dirty="0" smtClean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用户管理：用户登录注册，用户特征分析</a:t>
            </a:r>
            <a:endParaRPr lang="en-US" altLang="zh-CN" dirty="0" smtClean="0">
              <a:solidFill>
                <a:schemeClr val="accent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SzPct val="120000"/>
              <a:buFont typeface="Wingdings" panose="05000000000000000000" pitchFamily="2" charset="2"/>
              <a:buChar char="ü"/>
            </a:pPr>
            <a:r>
              <a:rPr lang="zh-CN" altLang="en-US" dirty="0" smtClean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菜品管理：上传菜品，修改、删除菜品</a:t>
            </a:r>
            <a:endParaRPr lang="en-US" altLang="zh-CN" dirty="0" smtClean="0">
              <a:solidFill>
                <a:schemeClr val="accent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SzPct val="120000"/>
              <a:buFont typeface="Wingdings" panose="05000000000000000000" pitchFamily="2" charset="2"/>
              <a:buChar char="ü"/>
            </a:pPr>
            <a:r>
              <a:rPr lang="zh-CN" altLang="en-US" dirty="0" smtClean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订单管理：查看、编辑订单，倒计时提醒，销量统计</a:t>
            </a:r>
            <a:endParaRPr lang="en-US" altLang="zh-CN" dirty="0" smtClean="0">
              <a:solidFill>
                <a:schemeClr val="accent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8633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/>
          <p:cNvSpPr txBox="1"/>
          <p:nvPr/>
        </p:nvSpPr>
        <p:spPr>
          <a:xfrm>
            <a:off x="477741" y="15902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微软雅黑"/>
                <a:ea typeface="微软雅黑"/>
              </a:rPr>
              <a:t>课题内容</a:t>
            </a:r>
          </a:p>
        </p:txBody>
      </p:sp>
      <p:sp>
        <p:nvSpPr>
          <p:cNvPr id="82" name="Freeform 6"/>
          <p:cNvSpPr>
            <a:spLocks/>
          </p:cNvSpPr>
          <p:nvPr/>
        </p:nvSpPr>
        <p:spPr bwMode="auto">
          <a:xfrm flipH="1">
            <a:off x="0" y="2165425"/>
            <a:ext cx="265770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0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4" name="Freeform 6"/>
          <p:cNvSpPr>
            <a:spLocks/>
          </p:cNvSpPr>
          <p:nvPr/>
        </p:nvSpPr>
        <p:spPr bwMode="auto">
          <a:xfrm flipH="1">
            <a:off x="11929871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5BC5B07-15DB-4066-896A-9A963080F520}"/>
              </a:ext>
            </a:extLst>
          </p:cNvPr>
          <p:cNvSpPr/>
          <p:nvPr/>
        </p:nvSpPr>
        <p:spPr>
          <a:xfrm>
            <a:off x="553765" y="764704"/>
            <a:ext cx="6480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err="1" smtClean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SpringBoot+SpringCloud</a:t>
            </a:r>
            <a:r>
              <a:rPr lang="zh-CN" altLang="en-US" sz="2400" b="1" dirty="0" smtClean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分布式系统</a:t>
            </a:r>
            <a:endParaRPr lang="zh-CN" altLang="en-US" sz="2400" b="1" dirty="0">
              <a:solidFill>
                <a:schemeClr val="accent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225" y="1555051"/>
            <a:ext cx="9239250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/>
          <p:cNvSpPr txBox="1"/>
          <p:nvPr/>
        </p:nvSpPr>
        <p:spPr>
          <a:xfrm>
            <a:off x="477741" y="15902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微软雅黑"/>
                <a:ea typeface="微软雅黑"/>
              </a:rPr>
              <a:t>课题内容</a:t>
            </a:r>
          </a:p>
        </p:txBody>
      </p:sp>
      <p:sp>
        <p:nvSpPr>
          <p:cNvPr id="82" name="Freeform 6"/>
          <p:cNvSpPr>
            <a:spLocks/>
          </p:cNvSpPr>
          <p:nvPr/>
        </p:nvSpPr>
        <p:spPr bwMode="auto">
          <a:xfrm flipH="1">
            <a:off x="0" y="2165425"/>
            <a:ext cx="265770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0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4" name="Freeform 6"/>
          <p:cNvSpPr>
            <a:spLocks/>
          </p:cNvSpPr>
          <p:nvPr/>
        </p:nvSpPr>
        <p:spPr bwMode="auto">
          <a:xfrm flipH="1">
            <a:off x="11929871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D3D25D8-7EF0-4933-9E10-7F520210E87E}"/>
              </a:ext>
            </a:extLst>
          </p:cNvPr>
          <p:cNvSpPr/>
          <p:nvPr/>
        </p:nvSpPr>
        <p:spPr>
          <a:xfrm>
            <a:off x="580392" y="1055168"/>
            <a:ext cx="4824536" cy="580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Eureka</a:t>
            </a:r>
            <a:r>
              <a:rPr lang="zh-CN" altLang="en-US" sz="2400" b="1" dirty="0" smtClean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服务注册中心</a:t>
            </a:r>
            <a:endParaRPr lang="zh-CN" altLang="en-US" sz="2400" b="1" dirty="0">
              <a:solidFill>
                <a:schemeClr val="accent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2" name="图片 11"/>
          <p:cNvPicPr/>
          <p:nvPr/>
        </p:nvPicPr>
        <p:blipFill>
          <a:blip r:embed="rId3"/>
          <a:stretch>
            <a:fillRect/>
          </a:stretch>
        </p:blipFill>
        <p:spPr>
          <a:xfrm>
            <a:off x="697781" y="2564904"/>
            <a:ext cx="9081038" cy="337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9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/>
          <p:cNvSpPr txBox="1"/>
          <p:nvPr/>
        </p:nvSpPr>
        <p:spPr>
          <a:xfrm>
            <a:off x="477741" y="15902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微软雅黑"/>
                <a:ea typeface="微软雅黑"/>
              </a:rPr>
              <a:t>课题内容</a:t>
            </a:r>
          </a:p>
        </p:txBody>
      </p:sp>
      <p:sp>
        <p:nvSpPr>
          <p:cNvPr id="82" name="Freeform 6"/>
          <p:cNvSpPr>
            <a:spLocks/>
          </p:cNvSpPr>
          <p:nvPr/>
        </p:nvSpPr>
        <p:spPr bwMode="auto">
          <a:xfrm flipH="1">
            <a:off x="0" y="2165425"/>
            <a:ext cx="265770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0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4" name="Freeform 6"/>
          <p:cNvSpPr>
            <a:spLocks/>
          </p:cNvSpPr>
          <p:nvPr/>
        </p:nvSpPr>
        <p:spPr bwMode="auto">
          <a:xfrm flipH="1">
            <a:off x="11929871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5BC5B07-15DB-4066-896A-9A963080F520}"/>
              </a:ext>
            </a:extLst>
          </p:cNvPr>
          <p:cNvSpPr/>
          <p:nvPr/>
        </p:nvSpPr>
        <p:spPr>
          <a:xfrm>
            <a:off x="553765" y="764704"/>
            <a:ext cx="4824536" cy="580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首页及预订页面</a:t>
            </a:r>
            <a:endParaRPr lang="zh-CN" altLang="en-US" sz="2400" b="1" dirty="0">
              <a:solidFill>
                <a:schemeClr val="accent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80" y="1685137"/>
            <a:ext cx="9305242" cy="498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12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/>
          <p:cNvSpPr txBox="1"/>
          <p:nvPr/>
        </p:nvSpPr>
        <p:spPr>
          <a:xfrm>
            <a:off x="477741" y="15902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微软雅黑"/>
                <a:ea typeface="微软雅黑"/>
              </a:rPr>
              <a:t>课题内容</a:t>
            </a:r>
          </a:p>
        </p:txBody>
      </p:sp>
      <p:sp>
        <p:nvSpPr>
          <p:cNvPr id="82" name="Freeform 6"/>
          <p:cNvSpPr>
            <a:spLocks/>
          </p:cNvSpPr>
          <p:nvPr/>
        </p:nvSpPr>
        <p:spPr bwMode="auto">
          <a:xfrm flipH="1">
            <a:off x="0" y="2165425"/>
            <a:ext cx="265770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0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4" name="Freeform 6"/>
          <p:cNvSpPr>
            <a:spLocks/>
          </p:cNvSpPr>
          <p:nvPr/>
        </p:nvSpPr>
        <p:spPr bwMode="auto">
          <a:xfrm flipH="1">
            <a:off x="11929871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5BC5B07-15DB-4066-896A-9A963080F520}"/>
              </a:ext>
            </a:extLst>
          </p:cNvPr>
          <p:cNvSpPr/>
          <p:nvPr/>
        </p:nvSpPr>
        <p:spPr>
          <a:xfrm>
            <a:off x="553765" y="764704"/>
            <a:ext cx="4824536" cy="580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餐厅介绍</a:t>
            </a:r>
            <a:endParaRPr lang="zh-CN" altLang="en-US" sz="2400" b="1" dirty="0">
              <a:solidFill>
                <a:schemeClr val="accent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30" y="2185993"/>
            <a:ext cx="10151807" cy="39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06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/>
          <p:cNvSpPr txBox="1"/>
          <p:nvPr/>
        </p:nvSpPr>
        <p:spPr>
          <a:xfrm>
            <a:off x="477741" y="15902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微软雅黑"/>
                <a:ea typeface="微软雅黑"/>
              </a:rPr>
              <a:t>课题内容</a:t>
            </a:r>
          </a:p>
        </p:txBody>
      </p:sp>
      <p:sp>
        <p:nvSpPr>
          <p:cNvPr id="82" name="Freeform 6"/>
          <p:cNvSpPr>
            <a:spLocks/>
          </p:cNvSpPr>
          <p:nvPr/>
        </p:nvSpPr>
        <p:spPr bwMode="auto">
          <a:xfrm flipH="1">
            <a:off x="0" y="2165425"/>
            <a:ext cx="265770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0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4" name="Freeform 6"/>
          <p:cNvSpPr>
            <a:spLocks/>
          </p:cNvSpPr>
          <p:nvPr/>
        </p:nvSpPr>
        <p:spPr bwMode="auto">
          <a:xfrm flipH="1">
            <a:off x="11929871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4C4B5A7-3F41-4D6E-AB20-DCD5743E4C1F}"/>
              </a:ext>
            </a:extLst>
          </p:cNvPr>
          <p:cNvSpPr/>
          <p:nvPr/>
        </p:nvSpPr>
        <p:spPr>
          <a:xfrm>
            <a:off x="625773" y="672064"/>
            <a:ext cx="5904656" cy="580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 smtClean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特色菜品</a:t>
            </a:r>
            <a:endParaRPr lang="zh-CN" altLang="en-US" sz="2400" b="1" dirty="0">
              <a:solidFill>
                <a:schemeClr val="accent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DFECA03-69F1-4B6F-8243-7BBBE7F2D9DF}"/>
              </a:ext>
            </a:extLst>
          </p:cNvPr>
          <p:cNvGrpSpPr/>
          <p:nvPr/>
        </p:nvGrpSpPr>
        <p:grpSpPr>
          <a:xfrm>
            <a:off x="1068955" y="1915143"/>
            <a:ext cx="4698722" cy="441035"/>
            <a:chOff x="658083" y="6078537"/>
            <a:chExt cx="4698722" cy="44103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8303AF9-B4D4-4193-9878-616E0BACC94A}"/>
                </a:ext>
              </a:extLst>
            </p:cNvPr>
            <p:cNvSpPr/>
            <p:nvPr/>
          </p:nvSpPr>
          <p:spPr>
            <a:xfrm>
              <a:off x="658083" y="6181018"/>
              <a:ext cx="469872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solidFill>
                    <a:schemeClr val="accent1"/>
                  </a:solidFill>
                </a:rPr>
                <a:t>种类：基于约束的结构学习、基于评分的结构学习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FC117BE-B09F-43B9-9999-8EF1E59C73F0}"/>
                </a:ext>
              </a:extLst>
            </p:cNvPr>
            <p:cNvSpPr/>
            <p:nvPr/>
          </p:nvSpPr>
          <p:spPr>
            <a:xfrm>
              <a:off x="3172711" y="6078537"/>
              <a:ext cx="46088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√</a:t>
              </a: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1F60409D-729C-4B16-B5C6-0E0D2C025E5D}"/>
              </a:ext>
            </a:extLst>
          </p:cNvPr>
          <p:cNvSpPr txBox="1"/>
          <p:nvPr/>
        </p:nvSpPr>
        <p:spPr>
          <a:xfrm>
            <a:off x="3722117" y="2339007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accent2"/>
                </a:solidFill>
                <a:latin typeface="Times New Roman" panose="02020603050405020304" pitchFamily="18" charset="0"/>
              </a:rPr>
              <a:t>Hill Climb Search + K2Score</a:t>
            </a:r>
            <a:endParaRPr lang="zh-CN" altLang="en-US" sz="1400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35" y="1463754"/>
            <a:ext cx="9225947" cy="50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5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/>
          <p:cNvSpPr txBox="1"/>
          <p:nvPr/>
        </p:nvSpPr>
        <p:spPr>
          <a:xfrm>
            <a:off x="477741" y="15902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微软雅黑"/>
                <a:ea typeface="微软雅黑"/>
              </a:rPr>
              <a:t>课题内容</a:t>
            </a:r>
          </a:p>
        </p:txBody>
      </p:sp>
      <p:sp>
        <p:nvSpPr>
          <p:cNvPr id="82" name="Freeform 6"/>
          <p:cNvSpPr>
            <a:spLocks/>
          </p:cNvSpPr>
          <p:nvPr/>
        </p:nvSpPr>
        <p:spPr bwMode="auto">
          <a:xfrm flipH="1">
            <a:off x="0" y="2165425"/>
            <a:ext cx="265770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0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4" name="Freeform 6"/>
          <p:cNvSpPr>
            <a:spLocks/>
          </p:cNvSpPr>
          <p:nvPr/>
        </p:nvSpPr>
        <p:spPr bwMode="auto">
          <a:xfrm flipH="1">
            <a:off x="11929871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5BC5B07-15DB-4066-896A-9A963080F520}"/>
              </a:ext>
            </a:extLst>
          </p:cNvPr>
          <p:cNvSpPr/>
          <p:nvPr/>
        </p:nvSpPr>
        <p:spPr>
          <a:xfrm>
            <a:off x="553765" y="764704"/>
            <a:ext cx="4824536" cy="580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餐厅环境</a:t>
            </a:r>
            <a:endParaRPr lang="zh-CN" altLang="en-US" sz="2400" b="1" dirty="0">
              <a:solidFill>
                <a:schemeClr val="accent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73" y="1772816"/>
            <a:ext cx="10323377" cy="534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8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默认设计模板">
  <a:themeElements>
    <a:clrScheme name="自定义 1">
      <a:dk1>
        <a:srgbClr val="C4261D"/>
      </a:dk1>
      <a:lt1>
        <a:srgbClr val="FF9900"/>
      </a:lt1>
      <a:dk2>
        <a:srgbClr val="4D4D4D"/>
      </a:dk2>
      <a:lt2>
        <a:srgbClr val="C2C1C1"/>
      </a:lt2>
      <a:accent1>
        <a:srgbClr val="080808"/>
      </a:accent1>
      <a:accent2>
        <a:srgbClr val="333333"/>
      </a:accent2>
      <a:accent3>
        <a:srgbClr val="C4261D"/>
      </a:accent3>
      <a:accent4>
        <a:srgbClr val="FF9900"/>
      </a:accent4>
      <a:accent5>
        <a:srgbClr val="4D4D4D"/>
      </a:accent5>
      <a:accent6>
        <a:srgbClr val="999999"/>
      </a:accent6>
      <a:hlink>
        <a:srgbClr val="080808"/>
      </a:hlink>
      <a:folHlink>
        <a:srgbClr val="DEDEDD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11973</TotalTime>
  <Pages>0</Pages>
  <Words>273</Words>
  <Characters>0</Characters>
  <Application>Microsoft Office PowerPoint</Application>
  <DocSecurity>0</DocSecurity>
  <PresentationFormat>自定义</PresentationFormat>
  <Lines>0</Lines>
  <Paragraphs>77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微软雅黑</vt:lpstr>
      <vt:lpstr>Arial</vt:lpstr>
      <vt:lpstr>仿宋_GB2312</vt:lpstr>
      <vt:lpstr>华文中宋</vt:lpstr>
      <vt:lpstr>方正小标宋简体</vt:lpstr>
      <vt:lpstr>Wingdings</vt:lpstr>
      <vt:lpstr>宋体</vt:lpstr>
      <vt:lpstr>Times New Roman</vt:lpstr>
      <vt:lpstr>Calibri</vt:lpstr>
      <vt:lpstr>2_默认设计模板</vt:lpstr>
      <vt:lpstr>香港粗菜馆在线订座系统开发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Meeting  —— 会议日程安排及社交软件</dc:title>
  <dc:creator>Shezzer</dc:creator>
  <cp:lastModifiedBy>Administrator</cp:lastModifiedBy>
  <cp:revision>909</cp:revision>
  <dcterms:created xsi:type="dcterms:W3CDTF">2013-01-25T01:44:32Z</dcterms:created>
  <dcterms:modified xsi:type="dcterms:W3CDTF">2020-04-13T16:04:18Z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2052-9.1.0.4429</vt:lpwstr>
  </property>
</Properties>
</file>